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4"/>
  </p:notesMasterIdLst>
  <p:sldIdLst>
    <p:sldId id="256" r:id="rId2"/>
    <p:sldId id="257" r:id="rId3"/>
    <p:sldId id="260" r:id="rId4"/>
    <p:sldId id="258" r:id="rId5"/>
    <p:sldId id="259" r:id="rId6"/>
    <p:sldId id="262" r:id="rId7"/>
    <p:sldId id="261" r:id="rId8"/>
    <p:sldId id="263" r:id="rId9"/>
    <p:sldId id="266" r:id="rId10"/>
    <p:sldId id="267" r:id="rId11"/>
    <p:sldId id="264" r:id="rId12"/>
    <p:sldId id="265" r:id="rId13"/>
  </p:sldIdLst>
  <p:sldSz cx="9144000" cy="6858000" type="screen4x3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324" autoAdjust="0"/>
  </p:normalViewPr>
  <p:slideViewPr>
    <p:cSldViewPr>
      <p:cViewPr varScale="1">
        <p:scale>
          <a:sx n="80" d="100"/>
          <a:sy n="80" d="100"/>
        </p:scale>
        <p:origin x="1302" y="1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s-Latn-B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E6D201-604B-4C6C-A715-90B77F6BE568}" type="datetimeFigureOut">
              <a:rPr lang="bs-Latn-BA" smtClean="0"/>
              <a:t>17.05.2016.</a:t>
            </a:fld>
            <a:endParaRPr lang="bs-Latn-B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s-Latn-B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s-Latn-B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s-Latn-B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056ADB-DEBF-4B57-B7C4-A21C95502792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2239282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s-Latn-BA" dirty="0"/>
              <a:t>Aplikacija za Zabavni park „MALA“</a:t>
            </a:r>
          </a:p>
          <a:p>
            <a:endParaRPr lang="bs-Latn-BA" dirty="0"/>
          </a:p>
          <a:p>
            <a:r>
              <a:rPr lang="bs-Latn-BA" dirty="0"/>
              <a:t>Članovi</a:t>
            </a:r>
            <a:r>
              <a:rPr lang="bs-Latn-BA" baseline="0" dirty="0"/>
              <a:t> tima: </a:t>
            </a:r>
          </a:p>
          <a:p>
            <a:pPr marL="228600" indent="-228600">
              <a:buAutoNum type="arabicPeriod"/>
            </a:pPr>
            <a:r>
              <a:rPr lang="bs-Latn-BA" baseline="0" dirty="0"/>
              <a:t>Milan Žuža</a:t>
            </a:r>
          </a:p>
          <a:p>
            <a:pPr marL="228600" indent="-228600">
              <a:buAutoNum type="arabicPeriod"/>
            </a:pPr>
            <a:r>
              <a:rPr lang="bs-Latn-BA" baseline="0" dirty="0"/>
              <a:t>Adam Stanić</a:t>
            </a:r>
          </a:p>
          <a:p>
            <a:pPr marL="228600" indent="-228600">
              <a:buAutoNum type="arabicPeriod"/>
            </a:pPr>
            <a:r>
              <a:rPr lang="bs-Latn-BA" baseline="0" dirty="0"/>
              <a:t>Lejla Zečević</a:t>
            </a:r>
          </a:p>
          <a:p>
            <a:pPr marL="228600" indent="-228600">
              <a:buAutoNum type="arabicPeriod"/>
            </a:pPr>
            <a:r>
              <a:rPr lang="bs-Latn-BA" baseline="0" dirty="0"/>
              <a:t>Ajša Terko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056ADB-DEBF-4B57-B7C4-A21C95502792}" type="slidenum">
              <a:rPr lang="bs-Latn-BA" smtClean="0"/>
              <a:t>1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911767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3048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2514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2819400"/>
            <a:ext cx="6400800" cy="175260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1CBE-045F-4BFF-88E5-4CBFA9DF64C9}" type="datetimeFigureOut">
              <a:rPr lang="bs-Latn-BA" smtClean="0"/>
              <a:t>17.05.2016.</a:t>
            </a:fld>
            <a:endParaRPr lang="bs-Latn-BA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55448" y="2420112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Oval 12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C3562895-DDB5-41F5-8DCB-16EC2B278E04}" type="slidenum">
              <a:rPr lang="bs-Latn-BA" smtClean="0"/>
              <a:t>‹#›</a:t>
            </a:fld>
            <a:endParaRPr lang="bs-Latn-BA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752600"/>
          </a:xfrm>
        </p:spPr>
        <p:txBody>
          <a:bodyPr anchor="b"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1CBE-045F-4BFF-88E5-4CBFA9DF64C9}" type="datetimeFigureOut">
              <a:rPr lang="bs-Latn-BA" smtClean="0"/>
              <a:t>17.05.2016.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62895-DDB5-41F5-8DCB-16EC2B278E04}" type="slidenum">
              <a:rPr lang="bs-Latn-BA" smtClean="0"/>
              <a:t>‹#›</a:t>
            </a:fld>
            <a:endParaRPr lang="bs-Latn-BA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7010400" y="0"/>
            <a:ext cx="21336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 rot="5400000">
            <a:off x="4021836" y="3278124"/>
            <a:ext cx="6245352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6839712" y="2925763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6934200" y="3020251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15912" y="3009901"/>
            <a:ext cx="457200" cy="441325"/>
          </a:xfrm>
        </p:spPr>
        <p:txBody>
          <a:bodyPr/>
          <a:lstStyle/>
          <a:p>
            <a:fld id="{C3562895-DDB5-41F5-8DCB-16EC2B278E04}" type="slidenum">
              <a:rPr lang="bs-Latn-BA" smtClean="0"/>
              <a:t>‹#›</a:t>
            </a:fld>
            <a:endParaRPr lang="bs-Latn-B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304800"/>
            <a:ext cx="6553200" cy="5821366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1CBE-045F-4BFF-88E5-4CBFA9DF64C9}" type="datetimeFigureOut">
              <a:rPr lang="bs-Latn-BA" smtClean="0"/>
              <a:t>17.05.2016.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400" y="304801"/>
            <a:ext cx="14478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1CBE-045F-4BFF-88E5-4CBFA9DF64C9}" type="datetimeFigureOut">
              <a:rPr lang="bs-Latn-BA" smtClean="0"/>
              <a:t>17.05.2016.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61688" y="1026372"/>
            <a:ext cx="457200" cy="441325"/>
          </a:xfrm>
        </p:spPr>
        <p:txBody>
          <a:bodyPr/>
          <a:lstStyle/>
          <a:p>
            <a:fld id="{C3562895-DDB5-41F5-8DCB-16EC2B278E04}" type="slidenum">
              <a:rPr lang="bs-Latn-BA" smtClean="0"/>
              <a:t>‹#›</a:t>
            </a:fld>
            <a:endParaRPr lang="bs-Latn-BA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1905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152400" y="2286000"/>
            <a:ext cx="8833104" cy="304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5448" y="142352"/>
            <a:ext cx="8833104" cy="213969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6" y="2743200"/>
            <a:ext cx="6480174" cy="1673225"/>
          </a:xfrm>
        </p:spPr>
        <p:txBody>
          <a:bodyPr anchor="t"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1CBE-045F-4BFF-88E5-4CBFA9DF64C9}" type="datetimeFigureOut">
              <a:rPr lang="bs-Latn-BA" smtClean="0"/>
              <a:t>17.05.2016.</a:t>
            </a:fld>
            <a:endParaRPr lang="bs-Latn-BA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152400" y="2438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C3562895-DDB5-41F5-8DCB-16EC2B278E04}" type="slidenum">
              <a:rPr lang="bs-Latn-BA" smtClean="0"/>
              <a:t>‹#›</a:t>
            </a:fld>
            <a:endParaRPr lang="bs-Latn-BA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33400"/>
            <a:ext cx="7772400" cy="1524000"/>
          </a:xfrm>
        </p:spPr>
        <p:txBody>
          <a:bodyPr anchor="b"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91200" y="6409944"/>
            <a:ext cx="3044952" cy="365760"/>
          </a:xfrm>
        </p:spPr>
        <p:txBody>
          <a:bodyPr/>
          <a:lstStyle/>
          <a:p>
            <a:fld id="{E59B1CBE-045F-4BFF-88E5-4CBFA9DF64C9}" type="datetimeFigureOut">
              <a:rPr lang="bs-Latn-BA" smtClean="0"/>
              <a:t>17.05.2016.</a:t>
            </a:fld>
            <a:endParaRPr lang="bs-Latn-B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62895-DDB5-41F5-8DCB-16EC2B278E04}" type="slidenum">
              <a:rPr lang="bs-Latn-BA" smtClean="0"/>
              <a:t>‹#›</a:t>
            </a:fld>
            <a:endParaRPr lang="bs-Latn-BA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 flipV="1">
            <a:off x="4563080" y="1575652"/>
            <a:ext cx="8921" cy="4819557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301752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 flipV="1">
            <a:off x="4572000" y="2200275"/>
            <a:ext cx="0" cy="418795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white">
          <a:xfrm>
            <a:off x="0" y="0"/>
            <a:ext cx="91440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152400" y="1371600"/>
            <a:ext cx="8833104" cy="914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5923" y="6391656"/>
            <a:ext cx="8833104" cy="310896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4040188" cy="732974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91330" y="1524000"/>
            <a:ext cx="4041775" cy="73152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1CBE-045F-4BFF-88E5-4CBFA9DF64C9}" type="datetimeFigureOut">
              <a:rPr lang="bs-Latn-BA" smtClean="0"/>
              <a:t>17.05.2016.</a:t>
            </a:fld>
            <a:endParaRPr lang="bs-Latn-B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4800" y="6409944"/>
            <a:ext cx="3581400" cy="365760"/>
          </a:xfrm>
        </p:spPr>
        <p:txBody>
          <a:bodyPr/>
          <a:lstStyle/>
          <a:p>
            <a:endParaRPr lang="bs-Latn-BA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52400" y="128016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4" name="Content Placeholder 23"/>
          <p:cNvSpPr>
            <a:spLocks noGrp="1"/>
          </p:cNvSpPr>
          <p:nvPr>
            <p:ph sz="quarter" idx="2"/>
          </p:nvPr>
        </p:nvSpPr>
        <p:spPr>
          <a:xfrm>
            <a:off x="301752" y="2471383"/>
            <a:ext cx="4041648" cy="3818404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4"/>
          </p:nvPr>
        </p:nvSpPr>
        <p:spPr>
          <a:xfrm>
            <a:off x="4800600" y="2471383"/>
            <a:ext cx="4038600" cy="382219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5" name="Oval 24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Oval 26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343400" y="1042416"/>
            <a:ext cx="457200" cy="441325"/>
          </a:xfrm>
        </p:spPr>
        <p:txBody>
          <a:bodyPr/>
          <a:lstStyle>
            <a:lvl1pPr algn="ctr">
              <a:defRPr/>
            </a:lvl1pPr>
          </a:lstStyle>
          <a:p>
            <a:fld id="{C3562895-DDB5-41F5-8DCB-16EC2B278E04}" type="slidenum">
              <a:rPr lang="bs-Latn-BA" smtClean="0"/>
              <a:t>‹#›</a:t>
            </a:fld>
            <a:endParaRPr lang="bs-Latn-BA"/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1CBE-045F-4BFF-88E5-4CBFA9DF64C9}" type="datetimeFigureOut">
              <a:rPr lang="bs-Latn-BA" smtClean="0"/>
              <a:t>17.05.2016.</a:t>
            </a:fld>
            <a:endParaRPr lang="bs-Latn-B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43400" y="1036020"/>
            <a:ext cx="457200" cy="441325"/>
          </a:xfrm>
        </p:spPr>
        <p:txBody>
          <a:bodyPr/>
          <a:lstStyle/>
          <a:p>
            <a:fld id="{C3562895-DDB5-41F5-8DCB-16EC2B278E04}" type="slidenum">
              <a:rPr lang="bs-Latn-BA" smtClean="0"/>
              <a:t>‹#›</a:t>
            </a:fld>
            <a:endParaRPr lang="bs-Latn-B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52400" y="158496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1CBE-045F-4BFF-88E5-4CBFA9DF64C9}" type="datetimeFigureOut">
              <a:rPr lang="bs-Latn-BA" smtClean="0"/>
              <a:t>17.05.2016.</a:t>
            </a:fld>
            <a:endParaRPr lang="bs-Latn-B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267200" y="6324600"/>
            <a:ext cx="609600" cy="44132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3562895-DDB5-41F5-8DCB-16EC2B278E04}" type="slidenum">
              <a:rPr lang="bs-Latn-BA" smtClean="0"/>
              <a:t>‹#›</a:t>
            </a:fld>
            <a:endParaRPr lang="bs-Latn-B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52400" y="152400"/>
            <a:ext cx="8833104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188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2362200" cy="990600"/>
          </a:xfrm>
        </p:spPr>
        <p:txBody>
          <a:bodyPr anchor="b"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381000" y="1981200"/>
            <a:ext cx="2362200" cy="414496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"/>
          </p:nvPr>
        </p:nvSpPr>
        <p:spPr>
          <a:xfrm>
            <a:off x="3124200" y="685800"/>
            <a:ext cx="5638800" cy="5410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C3562895-DDB5-41F5-8DCB-16EC2B278E04}" type="slidenum">
              <a:rPr lang="bs-Latn-BA" smtClean="0"/>
              <a:t>‹#›</a:t>
            </a:fld>
            <a:endParaRPr lang="bs-Latn-BA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B1CBE-045F-4BFF-88E5-4CBFA9DF64C9}" type="datetimeFigureOut">
              <a:rPr lang="bs-Latn-BA" smtClean="0"/>
              <a:t>17.05.2016.</a:t>
            </a:fld>
            <a:endParaRPr lang="bs-Latn-B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383280" cy="365760"/>
          </a:xfrm>
        </p:spPr>
        <p:txBody>
          <a:bodyPr/>
          <a:lstStyle/>
          <a:p>
            <a:endParaRPr lang="bs-Latn-BA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traight Connector 20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152400" y="152400"/>
            <a:ext cx="8833104" cy="301752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2" name="Oval 11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/>
          <a:p>
            <a:fld id="{C3562895-DDB5-41F5-8DCB-16EC2B278E04}" type="slidenum">
              <a:rPr lang="bs-Latn-BA" smtClean="0"/>
              <a:t>‹#›</a:t>
            </a:fld>
            <a:endParaRPr lang="bs-Latn-BA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75" y="5029200"/>
            <a:ext cx="5867400" cy="12192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00375" y="609600"/>
            <a:ext cx="5867400" cy="4267200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990600"/>
            <a:ext cx="2438400" cy="525780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88152" y="6404984"/>
            <a:ext cx="3044952" cy="365760"/>
          </a:xfrm>
        </p:spPr>
        <p:txBody>
          <a:bodyPr/>
          <a:lstStyle/>
          <a:p>
            <a:fld id="{E59B1CBE-045F-4BFF-88E5-4CBFA9DF64C9}" type="datetimeFigureOut">
              <a:rPr lang="bs-Latn-BA" smtClean="0"/>
              <a:t>17.05.2016.</a:t>
            </a:fld>
            <a:endParaRPr lang="bs-Latn-B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584448" cy="365760"/>
          </a:xfrm>
        </p:spPr>
        <p:txBody>
          <a:bodyPr/>
          <a:lstStyle/>
          <a:p>
            <a:endParaRPr lang="bs-Latn-B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39337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791200" y="6404984"/>
            <a:ext cx="3044952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rgbClr val="FFFFFF"/>
                </a:solidFill>
              </a:defRPr>
            </a:lvl1pPr>
          </a:lstStyle>
          <a:p>
            <a:fld id="{E59B1CBE-045F-4BFF-88E5-4CBFA9DF64C9}" type="datetimeFigureOut">
              <a:rPr lang="bs-Latn-BA" smtClean="0"/>
              <a:t>17.05.2016.</a:t>
            </a:fld>
            <a:endParaRPr lang="bs-Latn-B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4800" y="6410848"/>
            <a:ext cx="35814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rgbClr val="FFFFFF"/>
                </a:solidFill>
              </a:defRPr>
            </a:lvl1pPr>
          </a:lstStyle>
          <a:p>
            <a:endParaRPr lang="bs-Latn-BA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52400" y="1276743"/>
            <a:ext cx="8833104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4343400" y="1040174"/>
            <a:ext cx="457200" cy="441325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latinLnBrk="0" hangingPunct="1">
              <a:defRPr kumimoji="0" sz="160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C3562895-DDB5-41F5-8DCB-16EC2B278E04}" type="slidenum">
              <a:rPr lang="bs-Latn-BA" smtClean="0"/>
              <a:t>‹#›</a:t>
            </a:fld>
            <a:endParaRPr lang="bs-Latn-BA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8534400" cy="459943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1" latinLnBrk="0" hangingPunct="1">
        <a:spcBef>
          <a:spcPct val="0"/>
        </a:spcBef>
        <a:buNone/>
        <a:defRPr kumimoji="0" sz="3300" kern="1200">
          <a:solidFill>
            <a:schemeClr val="accent3">
              <a:shade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"/>
        <a:buChar char="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ct val="20000"/>
        </a:spcBef>
        <a:buClr>
          <a:schemeClr val="accent3"/>
        </a:buClr>
        <a:buSzPct val="75000"/>
        <a:buFont typeface="Wingdings 2"/>
        <a:buChar char="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ct val="20000"/>
        </a:spcBef>
        <a:buClr>
          <a:schemeClr val="accent4"/>
        </a:buClr>
        <a:buSzPct val="70000"/>
        <a:buFont typeface="Wingdings"/>
        <a:buChar char="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ct val="20000"/>
        </a:spcBef>
        <a:buClr>
          <a:schemeClr val="accent5"/>
        </a:buClr>
        <a:buFontTx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bs-Latn-BA" dirty="0"/>
          </a:p>
        </p:txBody>
      </p:sp>
      <p:pic>
        <p:nvPicPr>
          <p:cNvPr id="1026" name="Picture 2" descr="C:\Users\Lejla\Desktop\preview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48"/>
          <a:stretch/>
        </p:blipFill>
        <p:spPr bwMode="auto">
          <a:xfrm>
            <a:off x="-44972" y="-27384"/>
            <a:ext cx="9297492" cy="7089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23036" y="188640"/>
            <a:ext cx="8496944" cy="2646878"/>
          </a:xfrm>
          <a:prstGeom prst="rect">
            <a:avLst/>
          </a:prstGeom>
        </p:spPr>
        <p:txBody>
          <a:bodyPr wrap="square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r>
              <a:rPr lang="bs-Latn-BA" sz="2800" b="1" cap="all" dirty="0">
                <a:ln w="0"/>
                <a:solidFill>
                  <a:schemeClr val="accent2">
                    <a:lumMod val="50000"/>
                  </a:schemeClr>
                </a:solidFill>
                <a:effectLst>
                  <a:reflection blurRad="12700" stA="50000" endPos="50000" dist="5000" dir="5400000" sy="-100000" rotWithShape="0"/>
                </a:effectLst>
              </a:rPr>
              <a:t>Aplikacija za Zabavni park „MALA“</a:t>
            </a:r>
          </a:p>
          <a:p>
            <a:endParaRPr lang="bs-Latn-BA" b="1" cap="all" dirty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  <a:p>
            <a:r>
              <a:rPr lang="bs-Latn-BA" sz="2400" b="1" cap="all" dirty="0">
                <a:ln w="0"/>
                <a:solidFill>
                  <a:schemeClr val="accent1">
                    <a:lumMod val="50000"/>
                  </a:schemeClr>
                </a:solidFill>
                <a:effectLst>
                  <a:reflection blurRad="12700" stA="50000" endPos="50000" dist="5000" dir="5400000" sy="-100000" rotWithShape="0"/>
                </a:effectLst>
              </a:rPr>
              <a:t>Članovi</a:t>
            </a:r>
            <a:r>
              <a:rPr lang="bs-Latn-BA" sz="2400" b="1" cap="all" baseline="0" dirty="0">
                <a:ln w="0"/>
                <a:solidFill>
                  <a:schemeClr val="accent1">
                    <a:lumMod val="50000"/>
                  </a:schemeClr>
                </a:solidFill>
                <a:effectLst>
                  <a:reflection blurRad="12700" stA="50000" endPos="50000" dist="5000" dir="5400000" sy="-100000" rotWithShape="0"/>
                </a:effectLst>
              </a:rPr>
              <a:t> tima: </a:t>
            </a:r>
          </a:p>
          <a:p>
            <a:r>
              <a:rPr lang="bs-Latn-BA" sz="2400" b="1" cap="all" baseline="0" dirty="0">
                <a:ln w="0"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reflection blurRad="12700" stA="50000" endPos="50000" dist="5000" dir="5400000" sy="-100000" rotWithShape="0"/>
                </a:effectLst>
              </a:rPr>
              <a:t>M</a:t>
            </a:r>
            <a:r>
              <a:rPr lang="bs-Latn-BA" sz="2400" b="1" cap="all" baseline="0" dirty="0">
                <a:ln w="0"/>
                <a:solidFill>
                  <a:schemeClr val="accent1">
                    <a:lumMod val="50000"/>
                  </a:schemeClr>
                </a:solidFill>
                <a:effectLst>
                  <a:reflection blurRad="12700" stA="50000" endPos="50000" dist="5000" dir="5400000" sy="-100000" rotWithShape="0"/>
                </a:effectLst>
              </a:rPr>
              <a:t>ilan Žuža</a:t>
            </a:r>
          </a:p>
          <a:p>
            <a:r>
              <a:rPr lang="bs-Latn-BA" sz="2400" b="1" cap="all" baseline="0" dirty="0">
                <a:ln w="0"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reflection blurRad="12700" stA="50000" endPos="50000" dist="5000" dir="5400000" sy="-100000" rotWithShape="0"/>
                </a:effectLst>
              </a:rPr>
              <a:t>A</a:t>
            </a:r>
            <a:r>
              <a:rPr lang="bs-Latn-BA" sz="2400" b="1" cap="all" baseline="0" dirty="0">
                <a:ln w="0"/>
                <a:solidFill>
                  <a:schemeClr val="accent1">
                    <a:lumMod val="50000"/>
                  </a:schemeClr>
                </a:solidFill>
                <a:effectLst>
                  <a:reflection blurRad="12700" stA="50000" endPos="50000" dist="5000" dir="5400000" sy="-100000" rotWithShape="0"/>
                </a:effectLst>
              </a:rPr>
              <a:t>dam Stanić</a:t>
            </a:r>
          </a:p>
          <a:p>
            <a:r>
              <a:rPr lang="bs-Latn-BA" sz="2400" b="1" cap="all" baseline="0" dirty="0">
                <a:ln w="0"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reflection blurRad="12700" stA="50000" endPos="50000" dist="5000" dir="5400000" sy="-100000" rotWithShape="0"/>
                </a:effectLst>
              </a:rPr>
              <a:t>L</a:t>
            </a:r>
            <a:r>
              <a:rPr lang="bs-Latn-BA" sz="2400" b="1" cap="all" baseline="0" dirty="0">
                <a:ln w="0"/>
                <a:solidFill>
                  <a:schemeClr val="accent1">
                    <a:lumMod val="50000"/>
                  </a:schemeClr>
                </a:solidFill>
                <a:effectLst>
                  <a:reflection blurRad="12700" stA="50000" endPos="50000" dist="5000" dir="5400000" sy="-100000" rotWithShape="0"/>
                </a:effectLst>
              </a:rPr>
              <a:t>ejla Zečević</a:t>
            </a:r>
          </a:p>
          <a:p>
            <a:r>
              <a:rPr lang="bs-Latn-BA" sz="2400" b="1" cap="all" baseline="0" dirty="0">
                <a:ln w="0"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reflection blurRad="12700" stA="50000" endPos="50000" dist="5000" dir="5400000" sy="-100000" rotWithShape="0"/>
                </a:effectLst>
              </a:rPr>
              <a:t>A</a:t>
            </a:r>
            <a:r>
              <a:rPr lang="bs-Latn-BA" sz="2400" b="1" cap="all" baseline="0" dirty="0">
                <a:ln w="0"/>
                <a:solidFill>
                  <a:schemeClr val="accent1">
                    <a:lumMod val="50000"/>
                  </a:schemeClr>
                </a:solidFill>
                <a:effectLst>
                  <a:reflection blurRad="12700" stA="50000" endPos="50000" dist="5000" dir="5400000" sy="-100000" rotWithShape="0"/>
                </a:effectLst>
              </a:rPr>
              <a:t>jša Terko</a:t>
            </a:r>
          </a:p>
        </p:txBody>
      </p:sp>
    </p:spTree>
    <p:extLst>
      <p:ext uri="{BB962C8B-B14F-4D97-AF65-F5344CB8AC3E}">
        <p14:creationId xmlns:p14="http://schemas.microsoft.com/office/powerpoint/2010/main" val="11204567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404664"/>
            <a:ext cx="8938013" cy="63367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996952"/>
            <a:ext cx="9144000" cy="758952"/>
          </a:xfrm>
        </p:spPr>
        <p:txBody>
          <a:bodyPr>
            <a:normAutofit/>
          </a:bodyPr>
          <a:lstStyle/>
          <a:p>
            <a:r>
              <a:rPr lang="bs-Latn-BA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tx1">
                    <a:lumMod val="95000"/>
                    <a:lumOff val="5000"/>
                  </a:schemeClr>
                </a:solidFill>
              </a:rPr>
              <a:t>DIJAGRAM KLASE - MVVM</a:t>
            </a:r>
          </a:p>
        </p:txBody>
      </p:sp>
    </p:spTree>
    <p:extLst>
      <p:ext uri="{BB962C8B-B14F-4D97-AF65-F5344CB8AC3E}">
        <p14:creationId xmlns:p14="http://schemas.microsoft.com/office/powerpoint/2010/main" val="104384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s-Latn-BA" sz="4400" b="1" spc="50" dirty="0">
                <a:ln w="9525" cmpd="sng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IGRICA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51520" y="1412776"/>
            <a:ext cx="8684865" cy="504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694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b="1" spc="50" dirty="0">
                <a:ln w="9525" cmpd="sng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IGRICA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r>
              <a:rPr lang="bs-Latn-BA" dirty="0"/>
              <a:t>Junak igrice se vozi na rollercoaster-u              izbjegavajući postojeće prepreke. </a:t>
            </a:r>
          </a:p>
          <a:p>
            <a:pPr algn="just"/>
            <a:r>
              <a:rPr lang="bs-Latn-BA" dirty="0"/>
              <a:t>Cilj igrice je skupiti što veći broj poena prije nego dođe do sudara sa nekom od prepreka. </a:t>
            </a:r>
          </a:p>
          <a:p>
            <a:pPr marL="0" indent="0" algn="just">
              <a:buNone/>
            </a:pPr>
            <a:endParaRPr lang="bs-Latn-BA" dirty="0"/>
          </a:p>
          <a:p>
            <a:r>
              <a:rPr lang="bs-Latn-BA" dirty="0"/>
              <a:t>Dijagram klase:</a:t>
            </a:r>
          </a:p>
          <a:p>
            <a:pPr marL="788670" lvl="1" indent="-514350">
              <a:buSzPct val="90000"/>
              <a:buFont typeface="+mj-lt"/>
              <a:buAutoNum type="arabicPeriod"/>
            </a:pPr>
            <a:r>
              <a:rPr lang="bs-Latn-BA" dirty="0">
                <a:solidFill>
                  <a:schemeClr val="tx1"/>
                </a:solidFill>
              </a:rPr>
              <a:t>State Pattern (mogućnost da igrač iskoristi prednosti „Shield-a“)</a:t>
            </a:r>
          </a:p>
          <a:p>
            <a:pPr marL="788670" lvl="1" indent="-514350">
              <a:buSzPct val="90000"/>
              <a:buFont typeface="+mj-lt"/>
              <a:buAutoNum type="arabicPeriod"/>
            </a:pPr>
            <a:r>
              <a:rPr lang="bs-Latn-BA" dirty="0">
                <a:solidFill>
                  <a:schemeClr val="tx1"/>
                </a:solidFill>
              </a:rPr>
              <a:t>Factory Method(odabir više tipova junaka; X-man i Y-man)</a:t>
            </a:r>
          </a:p>
          <a:p>
            <a:pPr marL="788670" lvl="1" indent="-514350">
              <a:buSzPct val="90000"/>
              <a:buFont typeface="+mj-lt"/>
              <a:buAutoNum type="arabicPeriod"/>
            </a:pPr>
            <a:r>
              <a:rPr lang="bs-Latn-BA" dirty="0">
                <a:solidFill>
                  <a:schemeClr val="tx1"/>
                </a:solidFill>
              </a:rPr>
              <a:t>FlyWeight (mogućnostt da junak leti)</a:t>
            </a:r>
          </a:p>
          <a:p>
            <a:pPr marL="788670" lvl="1" indent="-514350">
              <a:buSzPct val="90000"/>
              <a:buFont typeface="+mj-lt"/>
              <a:buAutoNum type="arabicPeriod"/>
            </a:pPr>
            <a:r>
              <a:rPr lang="bs-Latn-BA" dirty="0">
                <a:solidFill>
                  <a:schemeClr val="tx1"/>
                </a:solidFill>
              </a:rPr>
              <a:t>Facade Pattern (jedinstven interfejs za skup različitih prepreka)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E4E4E4"/>
              </a:clrFrom>
              <a:clrTo>
                <a:srgbClr val="E4E4E4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581" y="-171400"/>
            <a:ext cx="3617979" cy="271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206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  <a:scene3d>
              <a:camera prst="orthographicFront"/>
              <a:lightRig rig="glow" dir="tl">
                <a:rot lat="0" lon="0" rev="5400000"/>
              </a:lightRig>
            </a:scene3d>
            <a:sp3d contourW="12700">
              <a:bevelT w="25400" h="25400"/>
              <a:contourClr>
                <a:schemeClr val="accent6">
                  <a:shade val="73000"/>
                </a:schemeClr>
              </a:contourClr>
            </a:sp3d>
          </a:bodyPr>
          <a:lstStyle/>
          <a:p>
            <a:br>
              <a:rPr lang="bs-Latn-BA" b="1" dirty="0">
                <a:ln w="11430"/>
                <a:gradFill>
                  <a:gsLst>
                    <a:gs pos="0">
                      <a:schemeClr val="accent6">
                        <a:tint val="90000"/>
                        <a:satMod val="120000"/>
                      </a:schemeClr>
                    </a:gs>
                    <a:gs pos="25000">
                      <a:schemeClr val="accent6">
                        <a:tint val="93000"/>
                        <a:satMod val="120000"/>
                      </a:schemeClr>
                    </a:gs>
                    <a:gs pos="50000">
                      <a:schemeClr val="accent6">
                        <a:shade val="89000"/>
                        <a:satMod val="110000"/>
                      </a:schemeClr>
                    </a:gs>
                    <a:gs pos="75000">
                      <a:schemeClr val="accent6">
                        <a:tint val="93000"/>
                        <a:satMod val="120000"/>
                      </a:schemeClr>
                    </a:gs>
                    <a:gs pos="100000">
                      <a:schemeClr val="accent6">
                        <a:tint val="90000"/>
                        <a:satMod val="120000"/>
                      </a:schemeClr>
                    </a:gs>
                  </a:gsLst>
                  <a:lin ang="5400000"/>
                </a:gradFill>
                <a:effectLst>
                  <a:outerShdw blurRad="80000" dist="40000" dir="5040000" algn="tl">
                    <a:srgbClr val="000000">
                      <a:alpha val="30000"/>
                    </a:srgbClr>
                  </a:outerShdw>
                </a:effectLst>
              </a:rPr>
            </a:br>
            <a:r>
              <a:rPr lang="bs-Latn-BA" sz="4900" dirty="0">
                <a:ln w="18000">
                  <a:solidFill>
                    <a:schemeClr val="accent2">
                      <a:lumMod val="50000"/>
                    </a:schemeClr>
                  </a:solidFill>
                  <a:prstDash val="solid"/>
                  <a:miter lim="800000"/>
                </a:ln>
                <a:noFill/>
              </a:rPr>
              <a:t>Opis teme</a:t>
            </a:r>
            <a:endParaRPr lang="bs-Latn-BA" dirty="0">
              <a:ln w="18000">
                <a:solidFill>
                  <a:schemeClr val="accent2">
                    <a:lumMod val="50000"/>
                  </a:schemeClr>
                </a:solidFill>
                <a:prstDash val="solid"/>
                <a:miter lim="800000"/>
              </a:ln>
              <a:gradFill>
                <a:gsLst>
                  <a:gs pos="0">
                    <a:schemeClr val="accent6">
                      <a:tint val="90000"/>
                      <a:satMod val="120000"/>
                    </a:schemeClr>
                  </a:gs>
                  <a:gs pos="25000">
                    <a:schemeClr val="accent6">
                      <a:tint val="93000"/>
                      <a:satMod val="120000"/>
                    </a:schemeClr>
                  </a:gs>
                  <a:gs pos="50000">
                    <a:schemeClr val="accent6">
                      <a:shade val="89000"/>
                      <a:satMod val="110000"/>
                    </a:schemeClr>
                  </a:gs>
                  <a:gs pos="75000">
                    <a:schemeClr val="accent6">
                      <a:tint val="93000"/>
                      <a:satMod val="120000"/>
                    </a:schemeClr>
                  </a:gs>
                  <a:gs pos="100000">
                    <a:schemeClr val="accent6">
                      <a:tint val="90000"/>
                      <a:satMod val="12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393190" y="1527048"/>
            <a:ext cx="3412482" cy="4572000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accent4">
                  <a:lumMod val="50000"/>
                </a:schemeClr>
              </a:buClr>
            </a:pPr>
            <a:r>
              <a:rPr lang="bs-Latn-BA" dirty="0">
                <a:solidFill>
                  <a:schemeClr val="accent4">
                    <a:lumMod val="50000"/>
                  </a:schemeClr>
                </a:solidFill>
              </a:rPr>
              <a:t>Jednostavan pristup informacijama koje će boravak u parku učiniti ugodnijim i zanimljivijim;</a:t>
            </a:r>
          </a:p>
          <a:p>
            <a:pPr>
              <a:buClr>
                <a:schemeClr val="accent4">
                  <a:lumMod val="50000"/>
                </a:schemeClr>
              </a:buClr>
            </a:pPr>
            <a:r>
              <a:rPr lang="bs-Latn-BA" dirty="0">
                <a:solidFill>
                  <a:schemeClr val="accent4">
                    <a:lumMod val="50000"/>
                  </a:schemeClr>
                </a:solidFill>
              </a:rPr>
              <a:t>Pametno i efikasno korištenje vremena provedenog u parku;</a:t>
            </a:r>
          </a:p>
          <a:p>
            <a:pPr>
              <a:buClr>
                <a:schemeClr val="accent4">
                  <a:lumMod val="50000"/>
                </a:schemeClr>
              </a:buClr>
            </a:pPr>
            <a:r>
              <a:rPr lang="bs-Latn-BA" dirty="0">
                <a:solidFill>
                  <a:schemeClr val="accent4">
                    <a:lumMod val="50000"/>
                  </a:schemeClr>
                </a:solidFill>
              </a:rPr>
              <a:t>Rad aplikacije će biti prezentiran na modelu izmišljenog zabavnog parka koji se nalazi na prostoru Kampusa.</a:t>
            </a:r>
          </a:p>
        </p:txBody>
      </p:sp>
      <p:pic>
        <p:nvPicPr>
          <p:cNvPr id="2050" name="Picture 2" descr="C:\Users\Lejla\Downloads\MAL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700808"/>
            <a:ext cx="5069662" cy="4032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6319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s-Latn-BA" sz="4400" dirty="0">
                <a:ln w="18000">
                  <a:solidFill>
                    <a:schemeClr val="accent2">
                      <a:lumMod val="50000"/>
                    </a:schemeClr>
                  </a:solidFill>
                  <a:prstDash val="solid"/>
                  <a:miter lim="800000"/>
                </a:ln>
                <a:noFill/>
              </a:rPr>
              <a:t>PROCESI</a:t>
            </a:r>
          </a:p>
        </p:txBody>
      </p:sp>
      <p:pic>
        <p:nvPicPr>
          <p:cNvPr id="4098" name="Picture 2" descr="C:\Users\Lejla\Desktop\36304-O18VLZ.jpg"/>
          <p:cNvPicPr>
            <a:picLocks noGrp="1" noChangeAspect="1" noChangeArrowheads="1"/>
          </p:cNvPicPr>
          <p:nvPr>
            <p:ph sz="quarter" idx="1"/>
          </p:nvPr>
        </p:nvPicPr>
        <p:blipFill rotWithShape="1">
          <a:blip r:embed="rId2">
            <a:clrChange>
              <a:clrFrom>
                <a:srgbClr val="EBE2D9"/>
              </a:clrFrom>
              <a:clrTo>
                <a:srgbClr val="EBE2D9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312"/>
          <a:stretch/>
        </p:blipFill>
        <p:spPr bwMode="auto">
          <a:xfrm>
            <a:off x="-2116" y="908543"/>
            <a:ext cx="9146116" cy="6007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83568" y="1916832"/>
            <a:ext cx="7776864" cy="646331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bs-Latn-BA" dirty="0"/>
              <a:t>Administrator: vođenje evidencije radnika i atrakcija koje postoje u zabavnom parku, dodavanje novih usluga i modificiranje njhovih cijena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3568" y="1916832"/>
            <a:ext cx="7776864" cy="1754326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bs-Latn-BA" dirty="0"/>
              <a:t>Posjetioc parka je obavezan kupi kartu online ili na šalteru na ulazu u zabavni park. Registrovani korisnici imaju mogućnost da unosom informacija o svojoj kreiditnoj kartici izvrše kupovinu ulaznice koju naknadno preuzimaju pri dolasku u park. Radnik na šalteru imaju mogućnost kreirati kartu sa unique kodom sa kojim se može pristupiti aplikaciji.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3568" y="1916832"/>
            <a:ext cx="7776864" cy="2308324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vi-VN" dirty="0"/>
              <a:t>Korisnik vrši login tako što kamera očita kod sa karte. Time mu je omogućen pristup svim korisnim informacijama koje boravak u parku treba da učine zanimljivijim i ugodnijim. Da bi on mogao da pristupi nekoj od atrakcija zabavnog parka, dužan je da prisloni svoju kartu na uređaj koji zatim očitava taj kod sa karte i omogućava mu prolazak do atrakcije. Ovakav sistem omogućava drugim posjetiocima zabavnog parka da u svakom trenutku, koristeći mobilnu aplikaciju, imaju informaciju o broju posjetioca koji čekaju u redu, te aproksimiranom vremenu čekanja za traženu atrakciju.</a:t>
            </a:r>
            <a:endParaRPr lang="bs-Latn-BA" dirty="0"/>
          </a:p>
        </p:txBody>
      </p:sp>
      <p:sp>
        <p:nvSpPr>
          <p:cNvPr id="8" name="TextBox 7"/>
          <p:cNvSpPr txBox="1"/>
          <p:nvPr/>
        </p:nvSpPr>
        <p:spPr>
          <a:xfrm>
            <a:off x="683568" y="1916832"/>
            <a:ext cx="7776864" cy="92333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vi-VN" dirty="0"/>
              <a:t>Ako dođe do kvara ili zatvaranja atrakcije za posjetioce, radnik, koji koristi mobilnu aplikaciju, u mogućnosti je da promijeni status za datu atrakciju iz "Dostupna" u "Nije dostupna" odnosno iz "Zatvoreno" u "Otvoreno".</a:t>
            </a:r>
            <a:endParaRPr lang="bs-Latn-BA" dirty="0"/>
          </a:p>
        </p:txBody>
      </p:sp>
    </p:spTree>
    <p:extLst>
      <p:ext uri="{BB962C8B-B14F-4D97-AF65-F5344CB8AC3E}">
        <p14:creationId xmlns:p14="http://schemas.microsoft.com/office/powerpoint/2010/main" val="3643184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s-Latn-BA" sz="4400" dirty="0">
                <a:ln w="18000">
                  <a:solidFill>
                    <a:schemeClr val="accent2">
                      <a:lumMod val="50000"/>
                    </a:schemeClr>
                  </a:solidFill>
                  <a:prstDash val="solid"/>
                  <a:miter lim="800000"/>
                </a:ln>
                <a:noFill/>
              </a:rPr>
              <a:t>Funkcionalnosti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Clr>
                <a:schemeClr val="accent2">
                  <a:lumMod val="50000"/>
                </a:schemeClr>
              </a:buClr>
            </a:pPr>
            <a:r>
              <a:rPr lang="vi-VN" dirty="0"/>
              <a:t>Vođenja evidencije o zaposlenicima zabavnog parka i atrakcijama istog</a:t>
            </a:r>
          </a:p>
          <a:p>
            <a:pPr>
              <a:buClr>
                <a:schemeClr val="accent2">
                  <a:lumMod val="50000"/>
                </a:schemeClr>
              </a:buClr>
            </a:pPr>
            <a:r>
              <a:rPr lang="vi-VN" dirty="0"/>
              <a:t>Pristup izvještajima o broju postjeta parku i pojedinačnim atrakcijama</a:t>
            </a:r>
          </a:p>
          <a:p>
            <a:pPr>
              <a:buClr>
                <a:schemeClr val="accent2">
                  <a:lumMod val="50000"/>
                </a:schemeClr>
              </a:buClr>
            </a:pPr>
            <a:r>
              <a:rPr lang="vi-VN" dirty="0"/>
              <a:t>Objavljivanje cijena atrakcija i popusta na iste</a:t>
            </a:r>
          </a:p>
          <a:p>
            <a:pPr>
              <a:buClr>
                <a:schemeClr val="accent2">
                  <a:lumMod val="50000"/>
                </a:schemeClr>
              </a:buClr>
            </a:pPr>
            <a:r>
              <a:rPr lang="vi-VN" dirty="0"/>
              <a:t>Postavljanje statusa atrakcije</a:t>
            </a:r>
          </a:p>
          <a:p>
            <a:pPr>
              <a:buClr>
                <a:schemeClr val="accent2">
                  <a:lumMod val="50000"/>
                </a:schemeClr>
              </a:buClr>
            </a:pPr>
            <a:r>
              <a:rPr lang="vi-VN" dirty="0"/>
              <a:t>Pregleda reda čekanja za neku atrakciju i aproksimiranom vremenu čekanja</a:t>
            </a:r>
          </a:p>
          <a:p>
            <a:pPr>
              <a:buClr>
                <a:schemeClr val="accent2">
                  <a:lumMod val="50000"/>
                </a:schemeClr>
              </a:buClr>
            </a:pPr>
            <a:r>
              <a:rPr lang="vi-VN" dirty="0"/>
              <a:t>Pregleda mape zabavnog parka</a:t>
            </a:r>
          </a:p>
          <a:p>
            <a:pPr>
              <a:buClr>
                <a:schemeClr val="accent2">
                  <a:lumMod val="50000"/>
                </a:schemeClr>
              </a:buClr>
            </a:pPr>
            <a:r>
              <a:rPr lang="vi-VN" dirty="0"/>
              <a:t>Ocjenjivanje usluga zabavnog parka; Feedback form</a:t>
            </a:r>
          </a:p>
          <a:p>
            <a:pPr>
              <a:buClr>
                <a:schemeClr val="accent2">
                  <a:lumMod val="50000"/>
                </a:schemeClr>
              </a:buClr>
            </a:pPr>
            <a:r>
              <a:rPr lang="vi-VN" dirty="0"/>
              <a:t>Vremenska prognoza</a:t>
            </a:r>
          </a:p>
          <a:p>
            <a:endParaRPr lang="bs-Latn-BA" dirty="0"/>
          </a:p>
        </p:txBody>
      </p:sp>
    </p:spTree>
    <p:extLst>
      <p:ext uri="{BB962C8B-B14F-4D97-AF65-F5344CB8AC3E}">
        <p14:creationId xmlns:p14="http://schemas.microsoft.com/office/powerpoint/2010/main" val="3897968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s-Latn-BA" sz="4400" dirty="0">
                <a:ln w="18000">
                  <a:solidFill>
                    <a:schemeClr val="accent2">
                      <a:lumMod val="50000"/>
                    </a:schemeClr>
                  </a:solidFill>
                  <a:prstDash val="solid"/>
                  <a:miter lim="800000"/>
                </a:ln>
                <a:noFill/>
              </a:rPr>
              <a:t>Akteri</a:t>
            </a:r>
          </a:p>
        </p:txBody>
      </p:sp>
      <p:pic>
        <p:nvPicPr>
          <p:cNvPr id="3074" name="Picture 2" descr="C:\Users\Lejla\Desktop\36607-O0SDE1.jpg"/>
          <p:cNvPicPr>
            <a:picLocks noGrp="1" noChangeAspect="1" noChangeArrowheads="1"/>
          </p:cNvPicPr>
          <p:nvPr>
            <p:ph sz="quarter" idx="1"/>
          </p:nvPr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6" b="27343"/>
          <a:stretch/>
        </p:blipFill>
        <p:spPr bwMode="auto">
          <a:xfrm>
            <a:off x="251520" y="1484784"/>
            <a:ext cx="8640960" cy="4765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23528" y="1556792"/>
            <a:ext cx="8496944" cy="4524315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bs-Latn-BA" dirty="0"/>
              <a:t>Administratori (ima pristup bazi zaposlenih, ima pristup izvještajima o radu zabavnog parka, u mogućnosti je da modifikuje cijenu karata i kreira posebne ponude)</a:t>
            </a:r>
          </a:p>
          <a:p>
            <a:pPr marL="342900" indent="-342900">
              <a:buFont typeface="+mj-lt"/>
              <a:buAutoNum type="arabicPeriod"/>
            </a:pPr>
            <a:r>
              <a:rPr lang="bs-Latn-BA" dirty="0"/>
              <a:t>Radnici koji održavaju atrakcije zabavnog parka (ima mogućnost da mijenja status atrakcija u parku, tj. da atrakciju učini dotupnom ili zatvorenom za posjetioce)</a:t>
            </a:r>
          </a:p>
          <a:p>
            <a:pPr marL="342900" indent="-342900">
              <a:buFont typeface="+mj-lt"/>
              <a:buAutoNum type="arabicPeriod"/>
            </a:pPr>
            <a:r>
              <a:rPr lang="bs-Latn-BA" dirty="0"/>
              <a:t>Radnici na ulaznom šalteru zabavnog parka (imaju pristup dijelu desktp aplikacije za prodaju karata)</a:t>
            </a:r>
          </a:p>
          <a:p>
            <a:pPr marL="342900" indent="-342900">
              <a:buFont typeface="+mj-lt"/>
              <a:buAutoNum type="arabicPeriod"/>
            </a:pPr>
            <a:r>
              <a:rPr lang="bs-Latn-BA" dirty="0"/>
              <a:t>Registrovani korisnici (imaju mogućnost kupovine karata online, te sakupljanju dodatnih bodova za specijalne pogodnosti)</a:t>
            </a:r>
          </a:p>
          <a:p>
            <a:pPr marL="342900" indent="-342900">
              <a:buFont typeface="+mj-lt"/>
              <a:buAutoNum type="arabicPeriod"/>
            </a:pPr>
            <a:r>
              <a:rPr lang="bs-Latn-BA" dirty="0"/>
              <a:t>Posjetioci zabavnog parka sa običnom kartom (koriste sve ranije navedene funkcionalnosti mobilne aplikacije)</a:t>
            </a:r>
          </a:p>
          <a:p>
            <a:pPr marL="342900" indent="-342900">
              <a:buFont typeface="+mj-lt"/>
              <a:buAutoNum type="arabicPeriod"/>
            </a:pPr>
            <a:r>
              <a:rPr lang="bs-Latn-BA" dirty="0"/>
              <a:t>Posjetioci zabavnog parka sa 'Gold' kartom (pored standardnih funkcionalnosti mobilne aplikacije, ovi posjetioci imaju mogućnost da koriste specijalni ulaz za pristup atrakciji sa smanjenim vremenom čekanja)</a:t>
            </a:r>
          </a:p>
          <a:p>
            <a:endParaRPr lang="bs-Latn-BA" dirty="0"/>
          </a:p>
        </p:txBody>
      </p:sp>
    </p:spTree>
    <p:extLst>
      <p:ext uri="{BB962C8B-B14F-4D97-AF65-F5344CB8AC3E}">
        <p14:creationId xmlns:p14="http://schemas.microsoft.com/office/powerpoint/2010/main" val="1198970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s-Latn-BA" sz="4400" dirty="0">
                <a:ln w="18000">
                  <a:solidFill>
                    <a:schemeClr val="accent1">
                      <a:lumMod val="50000"/>
                    </a:schemeClr>
                  </a:solidFill>
                  <a:prstDash val="solid"/>
                  <a:miter lim="800000"/>
                </a:ln>
                <a:noFill/>
              </a:rPr>
              <a:t>USE CASE DIJAGRAM</a:t>
            </a:r>
          </a:p>
        </p:txBody>
      </p:sp>
      <p:pic>
        <p:nvPicPr>
          <p:cNvPr id="2050" name="Picture 2" descr="C:\Users\Lejla\Desktop\MALA\ProjektniZadatak2MALA_DSU\MALA_DSU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772815"/>
            <a:ext cx="8680222" cy="3895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2311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b="1" dirty="0">
                <a:ln w="18000">
                  <a:solidFill>
                    <a:schemeClr val="accent1">
                      <a:lumMod val="5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DIJAGRAMI AKTIVNOSTI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51520" y="3212976"/>
            <a:ext cx="8640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s-Latn-BA" sz="2400" b="1" dirty="0">
                <a:ln w="1905">
                  <a:solidFill>
                    <a:schemeClr val="accent2">
                      <a:lumMod val="50000"/>
                    </a:schemeClr>
                  </a:solidFill>
                </a:ln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KUPOVINA KARATA NA ULAZU</a:t>
            </a:r>
          </a:p>
        </p:txBody>
      </p:sp>
      <p:pic>
        <p:nvPicPr>
          <p:cNvPr id="1030" name="Picture 6" descr="DijagramAktivnosti_KupovinaKarteNaUlazu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4321"/>
          <a:stretch/>
        </p:blipFill>
        <p:spPr bwMode="auto">
          <a:xfrm>
            <a:off x="251520" y="1556792"/>
            <a:ext cx="8693287" cy="4719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ijagramAktivnosti_KupovinaKarteNaUlazu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067" b="3604"/>
          <a:stretch/>
        </p:blipFill>
        <p:spPr bwMode="auto">
          <a:xfrm>
            <a:off x="611560" y="1700808"/>
            <a:ext cx="7632848" cy="4565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51520" y="3443808"/>
            <a:ext cx="8640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s-Latn-BA" sz="24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KUPOVINA KARTE ONLINE</a:t>
            </a:r>
          </a:p>
        </p:txBody>
      </p:sp>
      <p:pic>
        <p:nvPicPr>
          <p:cNvPr id="1034" name="Picture 10" descr="DijagramAktivnosti_KupovinaKarteOnline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745"/>
          <a:stretch/>
        </p:blipFill>
        <p:spPr bwMode="auto">
          <a:xfrm>
            <a:off x="215885" y="1628801"/>
            <a:ext cx="8693287" cy="5066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DijagramAktivnosti_KupovinaKarteOnline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514"/>
          <a:stretch/>
        </p:blipFill>
        <p:spPr bwMode="auto">
          <a:xfrm>
            <a:off x="215007" y="1614610"/>
            <a:ext cx="8682493" cy="4550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6113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6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b="1" dirty="0">
                <a:ln w="18000">
                  <a:solidFill>
                    <a:schemeClr val="accent1">
                      <a:lumMod val="5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PRIMJER SCENARIJA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1752" y="1700808"/>
            <a:ext cx="8503920" cy="4398240"/>
          </a:xfrm>
        </p:spPr>
        <p:txBody>
          <a:bodyPr>
            <a:normAutofit/>
          </a:bodyPr>
          <a:lstStyle/>
          <a:p>
            <a:pPr>
              <a:buClr>
                <a:schemeClr val="accent2">
                  <a:lumMod val="50000"/>
                </a:schemeClr>
              </a:buClr>
            </a:pPr>
            <a:r>
              <a:rPr lang="bs-Latn-BA" dirty="0"/>
              <a:t>Naziv: Online kupovina karata</a:t>
            </a:r>
          </a:p>
          <a:p>
            <a:pPr>
              <a:buClr>
                <a:schemeClr val="accent2">
                  <a:lumMod val="50000"/>
                </a:schemeClr>
              </a:buClr>
            </a:pPr>
            <a:r>
              <a:rPr lang="bs-Latn-BA" dirty="0"/>
              <a:t>Opis: Klijent pristupa online interfejsu i vrši login na aplikaciju</a:t>
            </a:r>
          </a:p>
          <a:p>
            <a:pPr>
              <a:buClr>
                <a:schemeClr val="accent2">
                  <a:lumMod val="50000"/>
                </a:schemeClr>
              </a:buClr>
            </a:pPr>
            <a:r>
              <a:rPr lang="bs-Latn-BA" dirty="0"/>
              <a:t>Preduvjeti: Klijent može pristupiti interfejsu</a:t>
            </a:r>
          </a:p>
          <a:p>
            <a:pPr>
              <a:buClr>
                <a:schemeClr val="accent2">
                  <a:lumMod val="50000"/>
                </a:schemeClr>
              </a:buClr>
            </a:pPr>
            <a:r>
              <a:rPr lang="bs-Latn-BA" dirty="0"/>
              <a:t>Posljedice (uspješan završetak): Login uspješna, učitava se početna stranica</a:t>
            </a:r>
          </a:p>
          <a:p>
            <a:pPr>
              <a:buClr>
                <a:schemeClr val="accent2">
                  <a:lumMod val="50000"/>
                </a:schemeClr>
              </a:buClr>
            </a:pPr>
            <a:r>
              <a:rPr lang="bs-Latn-BA" dirty="0"/>
              <a:t>Posljedice (negativan završetak): Login neuspješan 3 puta zaredom, blokada računa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276872"/>
            <a:ext cx="8636922" cy="33123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39003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b="1" spc="50" dirty="0">
                <a:ln w="9525" cmpd="sng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DIJAGRAM KLASE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980728"/>
            <a:ext cx="8976885" cy="5568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82328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vic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ivic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</Template>
  <TotalTime>204</TotalTime>
  <Words>617</Words>
  <Application>Microsoft Office PowerPoint</Application>
  <PresentationFormat>On-screen Show (4:3)</PresentationFormat>
  <Paragraphs>62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Calibri</vt:lpstr>
      <vt:lpstr>Georgia</vt:lpstr>
      <vt:lpstr>Times New Roman</vt:lpstr>
      <vt:lpstr>Wingdings</vt:lpstr>
      <vt:lpstr>Wingdings 2</vt:lpstr>
      <vt:lpstr>Civic</vt:lpstr>
      <vt:lpstr>PowerPoint Presentation</vt:lpstr>
      <vt:lpstr> Opis teme</vt:lpstr>
      <vt:lpstr>PROCESI</vt:lpstr>
      <vt:lpstr>Funkcionalnosti</vt:lpstr>
      <vt:lpstr>Akteri</vt:lpstr>
      <vt:lpstr>USE CASE DIJAGRAM</vt:lpstr>
      <vt:lpstr>DIJAGRAMI AKTIVNOSTI</vt:lpstr>
      <vt:lpstr>PRIMJER SCENARIJA</vt:lpstr>
      <vt:lpstr>DIJAGRAM KLASE</vt:lpstr>
      <vt:lpstr>DIJAGRAM KLASE - MVVM</vt:lpstr>
      <vt:lpstr>IGRICA</vt:lpstr>
      <vt:lpstr>IGRICA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Lejla Zecevic</dc:creator>
  <cp:lastModifiedBy>Ajsa</cp:lastModifiedBy>
  <cp:revision>14</cp:revision>
  <dcterms:created xsi:type="dcterms:W3CDTF">2016-05-16T10:35:18Z</dcterms:created>
  <dcterms:modified xsi:type="dcterms:W3CDTF">2016-05-17T07:01:11Z</dcterms:modified>
</cp:coreProperties>
</file>

<file path=docProps/thumbnail.jpeg>
</file>